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54" autoAdjust="0"/>
  </p:normalViewPr>
  <p:slideViewPr>
    <p:cSldViewPr snapToGrid="0">
      <p:cViewPr varScale="1">
        <p:scale>
          <a:sx n="120" d="100"/>
          <a:sy n="120" d="100"/>
        </p:scale>
        <p:origin x="370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 focus on product analytics and specifically how to use data to create better digital experiences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71f258e3a6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71f258e3a6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fad03344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fad03344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Based on opinion - one user might think a good experience deserves a 5-star rating and another user might think it’s a 3-star rating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parts - Expedia probably only cares about the online booking experience but customers might use this form to complain about their actual travel experience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Gap - we were only collecting data after a user completed their booking and weren’t getting feedback when a user didn’t complete their booking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fad03344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dfad03344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feedback data is important, there are other ways to use behavioral data to understand effort. And the upside is you can collect this for 100% of your users and it’s less subjective.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319cddb10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e319cddb10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e319cddb1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e319cddb10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e319cddb10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e319cddb10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fad033440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fad033440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fad03344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fad03344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User Errors on Checkout had a high positive correlation /feature importance in relation to conversion (or completing an order). That doesn’t mean we want to increase user errors! It means that the problems was fixable and/or the user was already invested and wanted to see the task through to the end. Not all friction leads to a negative outcome but that doesn’t mean it’s part of a good user experience.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71f258e3a6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71f258e3a6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1f258e3a6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1f258e3a6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1f258e3a6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71f258e3a6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72cbb7c7b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72cbb7c7b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e319cddb1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e319cddb1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e319cddb10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e319cddb10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319cddb10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e319cddb10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2010, Blackberry had 40% of the US market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2011, iPhone launched on Verizon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2012, Blackberry was down to 6% of market share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72cbb7c7b8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72cbb7c7b8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e319cddb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e319cddb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experiences are everywhere - website, mobile apps, even digital kiosks and wayfinding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now they’re in our cars and on our refrigerators.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expect a seamless experience and get frustrated when something that was designed to “help” them just causes frustration.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299c676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299c676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you’re very familiar with your product, and you know exactly how it should work, the experience might be seamless to you.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But to someone using your website or mobile app for the first time, what’s their experience? Is it good or bad? How do you know?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71f258e3a6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71f258e3a6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0e6cb3ff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0e6cb3ff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Amazon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product, marketing, and growth metrics support to one of these categories, which are important but if they change - what’s causing it? Maybe external factors, but what if it’s due to the experience?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e0e6cb3f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e0e6cb3f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e0e6cb3ffd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e0e6cb3ffd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have become ubiquitous with food delivery even though ordering directly from the restaurant is often cheaper. Why do we favor a more expensive experience?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Additionally, if the online experience - which was meant to be convenient - has friction, the result might be calling you to place your order, which takes employee time which costs the business money.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Focusing on the negative outcomes of effort and friction can help you get more buy in - if you can show how it impacts the bottom line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e319cddb1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e319cddb1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/>
              <a:t>Measuring the User Experience and the Impact of Effort on Business Outcomes </a:t>
            </a:r>
            <a:endParaRPr sz="240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5083950" y="3157300"/>
            <a:ext cx="3470700" cy="86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Maggie Wolff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Data Scientist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American Express Global Business Travel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measure effort?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Collect User Feedback </a:t>
            </a:r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body" idx="1"/>
          </p:nvPr>
        </p:nvSpPr>
        <p:spPr>
          <a:xfrm>
            <a:off x="1887300" y="1558875"/>
            <a:ext cx="27108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Pros:</a:t>
            </a:r>
            <a:endParaRPr sz="140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No guessing: </a:t>
            </a:r>
            <a:endParaRPr sz="14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Tell you what they think</a:t>
            </a:r>
            <a:endParaRPr sz="12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Insightful:</a:t>
            </a:r>
            <a:endParaRPr sz="14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Can uncover problems you weren’t aware of </a:t>
            </a:r>
            <a:endParaRPr sz="1200"/>
          </a:p>
        </p:txBody>
      </p:sp>
      <p:sp>
        <p:nvSpPr>
          <p:cNvPr id="200" name="Google Shape;200;p23"/>
          <p:cNvSpPr txBox="1">
            <a:spLocks noGrp="1"/>
          </p:cNvSpPr>
          <p:nvPr>
            <p:ph type="body" idx="2"/>
          </p:nvPr>
        </p:nvSpPr>
        <p:spPr>
          <a:xfrm>
            <a:off x="4598100" y="1558875"/>
            <a:ext cx="43281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Cons:</a:t>
            </a:r>
            <a:endParaRPr sz="1400"/>
          </a:p>
          <a:p>
            <a:pPr marL="457200" lvl="0" indent="-3175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Sparse: </a:t>
            </a:r>
            <a:endParaRPr sz="1400"/>
          </a:p>
          <a:p>
            <a:pPr marL="914400" lvl="1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Most customers won’t take the time</a:t>
            </a:r>
            <a:endParaRPr sz="1200"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Polarized or skewed: </a:t>
            </a:r>
            <a:endParaRPr sz="1400"/>
          </a:p>
          <a:p>
            <a:pPr marL="914400" lvl="1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When they do, it’s only because their experience was very good or very bad </a:t>
            </a:r>
            <a:endParaRPr sz="1200"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Inconsistent:  </a:t>
            </a:r>
            <a:endParaRPr sz="1400"/>
          </a:p>
          <a:p>
            <a:pPr marL="914400" lvl="1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Based on opinion</a:t>
            </a:r>
            <a:endParaRPr sz="1200"/>
          </a:p>
          <a:p>
            <a:pPr marL="914400" lvl="1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Rating is impacted by other parts of experience </a:t>
            </a:r>
            <a:endParaRPr sz="1200"/>
          </a:p>
          <a:p>
            <a:pPr marL="914400" lvl="1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Gaps where data isn’t collected </a:t>
            </a:r>
            <a:endParaRPr sz="1200"/>
          </a:p>
          <a:p>
            <a:pPr marL="457200" lvl="0" indent="-3175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Costly:</a:t>
            </a:r>
            <a:endParaRPr sz="1400"/>
          </a:p>
          <a:p>
            <a:pPr marL="914400" lvl="1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Need to implement a system to prompt and collect data</a:t>
            </a:r>
            <a:endParaRPr sz="1200"/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425" y="1474525"/>
            <a:ext cx="1660800" cy="359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else can be a signal of effort?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Blockers </a:t>
            </a:r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Errors </a:t>
            </a:r>
            <a:endParaRPr sz="15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Technical 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User </a:t>
            </a:r>
            <a:endParaRPr sz="13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No inventory</a:t>
            </a:r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300" y="2772475"/>
            <a:ext cx="4026526" cy="19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1725" y="160425"/>
            <a:ext cx="2783549" cy="236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4075" y="1169550"/>
            <a:ext cx="4762500" cy="306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Possibly blocked</a:t>
            </a:r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Repeating a task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Changing criteria 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Visiting Help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Using Chatbot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Contacting us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Longer time on task 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0362" y="1116150"/>
            <a:ext cx="4344160" cy="29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6"/>
          <p:cNvSpPr/>
          <p:nvPr/>
        </p:nvSpPr>
        <p:spPr>
          <a:xfrm>
            <a:off x="3989900" y="1307850"/>
            <a:ext cx="5039400" cy="5397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4" name="Google Shape;2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612" y="1116150"/>
            <a:ext cx="4759983" cy="291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5524" y="365550"/>
            <a:ext cx="2533850" cy="441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5788" y="775088"/>
            <a:ext cx="3593324" cy="359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0400" y="889700"/>
            <a:ext cx="3364101" cy="336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200" y="572475"/>
            <a:ext cx="4647276" cy="395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steps</a:t>
            </a:r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Filtering results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Changing sort order 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Viewing multiple items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Going back and forth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500"/>
              <a:t>Repeated clicks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35" name="Google Shape;235;p27"/>
          <p:cNvSpPr/>
          <p:nvPr/>
        </p:nvSpPr>
        <p:spPr>
          <a:xfrm>
            <a:off x="4388900" y="2272500"/>
            <a:ext cx="1257600" cy="2298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183" y="552313"/>
            <a:ext cx="4681317" cy="39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/>
          <p:nvPr/>
        </p:nvSpPr>
        <p:spPr>
          <a:xfrm>
            <a:off x="7684900" y="1252075"/>
            <a:ext cx="1316700" cy="914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27"/>
          <p:cNvPicPr preferRelativeResize="0"/>
          <p:nvPr/>
        </p:nvPicPr>
        <p:blipFill rotWithShape="1">
          <a:blip r:embed="rId5">
            <a:alphaModFix/>
          </a:blip>
          <a:srcRect r="23023"/>
          <a:stretch/>
        </p:blipFill>
        <p:spPr>
          <a:xfrm>
            <a:off x="4146025" y="1448925"/>
            <a:ext cx="4928574" cy="17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9650" y="1053275"/>
            <a:ext cx="4681324" cy="2996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all friction feels the same</a:t>
            </a:r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Use correlations or predictive models to understand the relationship between friction and user behavior that impacts your bottom line:</a:t>
            </a:r>
            <a:endParaRPr sz="140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Abandonment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Low or negative feedback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Contact (chat, calls, email)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Return rate 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Referral rate </a:t>
            </a:r>
            <a:endParaRPr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Human Learning + Machine Learning</a:t>
            </a:r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Use the results of correlations and predictive models (feature importance) to measure the relationship between friction and business outcomes.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Apply your business or product knowledge as an extra layer of learning.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Create a </a:t>
            </a:r>
            <a:r>
              <a:rPr lang="en" sz="1600" b="1"/>
              <a:t>calculated score</a:t>
            </a:r>
            <a:r>
              <a:rPr lang="en" sz="1600"/>
              <a:t> applying different weights for friction experienced.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We call it a </a:t>
            </a:r>
            <a:r>
              <a:rPr lang="en" sz="1600" b="1"/>
              <a:t>User Effort Index</a:t>
            </a:r>
            <a:r>
              <a:rPr lang="en" sz="1600"/>
              <a:t>. 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can you impact the business?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improve the User Experience?</a:t>
            </a:r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10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Gaps in data collection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Can we fix our blind spots? </a:t>
            </a:r>
            <a:endParaRPr sz="1600"/>
          </a:p>
        </p:txBody>
      </p:sp>
      <p:sp>
        <p:nvSpPr>
          <p:cNvPr id="263" name="Google Shape;263;p31"/>
          <p:cNvSpPr txBox="1">
            <a:spLocks noGrp="1"/>
          </p:cNvSpPr>
          <p:nvPr>
            <p:ph type="body" idx="2"/>
          </p:nvPr>
        </p:nvSpPr>
        <p:spPr>
          <a:xfrm>
            <a:off x="4933225" y="1567550"/>
            <a:ext cx="3403200" cy="15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Identify pain points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High friction spots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Products or journeys that have more effort </a:t>
            </a:r>
            <a:endParaRPr sz="1600"/>
          </a:p>
        </p:txBody>
      </p:sp>
      <p:sp>
        <p:nvSpPr>
          <p:cNvPr id="264" name="Google Shape;264;p31"/>
          <p:cNvSpPr txBox="1"/>
          <p:nvPr/>
        </p:nvSpPr>
        <p:spPr>
          <a:xfrm>
            <a:off x="1297500" y="2732200"/>
            <a:ext cx="3000000" cy="1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Compare A/B test experiences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Which experiences have less effort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5" name="Google Shape;265;p31"/>
          <p:cNvSpPr txBox="1"/>
          <p:nvPr/>
        </p:nvSpPr>
        <p:spPr>
          <a:xfrm>
            <a:off x="4933225" y="3298600"/>
            <a:ext cx="3000000" cy="8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Understand user types 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-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Who struggles more often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59997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Agenda:</a:t>
            </a:r>
            <a:endParaRPr/>
          </a:p>
          <a:p>
            <a:pPr marL="457200" lvl="0" indent="-356869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44"/>
              <a:t>Typical ways to measure user experience </a:t>
            </a:r>
            <a:endParaRPr sz="2244"/>
          </a:p>
          <a:p>
            <a:pPr marL="457200" lvl="0" indent="-356869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44"/>
              <a:t>Why measure effort</a:t>
            </a:r>
            <a:endParaRPr sz="2244"/>
          </a:p>
          <a:p>
            <a:pPr marL="457200" lvl="0" indent="-356869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44"/>
              <a:t>How to measure effort</a:t>
            </a:r>
            <a:endParaRPr sz="2244"/>
          </a:p>
          <a:p>
            <a:pPr marL="457200" lvl="0" indent="-356869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44"/>
              <a:t>What can effort tell you </a:t>
            </a:r>
            <a:endParaRPr sz="2244"/>
          </a:p>
          <a:p>
            <a:pPr marL="457200" lvl="0" indent="-356869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2244"/>
              <a:t>What to do with this information </a:t>
            </a:r>
            <a:endParaRPr sz="2244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avoid effort?</a:t>
            </a:r>
            <a:endParaRPr/>
          </a:p>
        </p:txBody>
      </p:sp>
      <p:sp>
        <p:nvSpPr>
          <p:cNvPr id="271" name="Google Shape;271;p32"/>
          <p:cNvSpPr txBox="1"/>
          <p:nvPr/>
        </p:nvSpPr>
        <p:spPr>
          <a:xfrm>
            <a:off x="1227800" y="1704650"/>
            <a:ext cx="3678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Identify Pain Points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1227805" y="3070850"/>
            <a:ext cx="3678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 messages or prompts 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3" name="Google Shape;2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852" y="1307850"/>
            <a:ext cx="2127597" cy="3835648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2"/>
          <p:cNvSpPr/>
          <p:nvPr/>
        </p:nvSpPr>
        <p:spPr>
          <a:xfrm>
            <a:off x="2859050" y="2449250"/>
            <a:ext cx="416400" cy="4311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avoid effort?</a:t>
            </a:r>
            <a:endParaRPr/>
          </a:p>
        </p:txBody>
      </p:sp>
      <p:sp>
        <p:nvSpPr>
          <p:cNvPr id="280" name="Google Shape;280;p33"/>
          <p:cNvSpPr txBox="1"/>
          <p:nvPr/>
        </p:nvSpPr>
        <p:spPr>
          <a:xfrm>
            <a:off x="427400" y="1704650"/>
            <a:ext cx="2998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Identify Users Who Struggle More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33"/>
          <p:cNvSpPr txBox="1"/>
          <p:nvPr/>
        </p:nvSpPr>
        <p:spPr>
          <a:xfrm>
            <a:off x="427400" y="3070850"/>
            <a:ext cx="2998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Create a personalized journey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2" name="Google Shape;282;p33"/>
          <p:cNvSpPr/>
          <p:nvPr/>
        </p:nvSpPr>
        <p:spPr>
          <a:xfrm>
            <a:off x="1718600" y="2628050"/>
            <a:ext cx="416400" cy="4311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589" y="1307850"/>
            <a:ext cx="5365836" cy="32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avoid effort?</a:t>
            </a:r>
            <a:endParaRPr/>
          </a:p>
        </p:txBody>
      </p:sp>
      <p:sp>
        <p:nvSpPr>
          <p:cNvPr id="289" name="Google Shape;289;p34"/>
          <p:cNvSpPr txBox="1"/>
          <p:nvPr/>
        </p:nvSpPr>
        <p:spPr>
          <a:xfrm>
            <a:off x="1173325" y="1704650"/>
            <a:ext cx="2998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Identify Journeys with High Effort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p34"/>
          <p:cNvSpPr txBox="1"/>
          <p:nvPr/>
        </p:nvSpPr>
        <p:spPr>
          <a:xfrm>
            <a:off x="1173325" y="3070850"/>
            <a:ext cx="2998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Simplify the journey, maybe using AI 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34"/>
          <p:cNvSpPr/>
          <p:nvPr/>
        </p:nvSpPr>
        <p:spPr>
          <a:xfrm>
            <a:off x="2464525" y="2628050"/>
            <a:ext cx="416400" cy="431100"/>
          </a:xfrm>
          <a:prstGeom prst="down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34"/>
          <p:cNvPicPr preferRelativeResize="0"/>
          <p:nvPr/>
        </p:nvPicPr>
        <p:blipFill rotWithShape="1">
          <a:blip r:embed="rId3">
            <a:alphaModFix/>
          </a:blip>
          <a:srcRect l="17536" r="17269"/>
          <a:stretch/>
        </p:blipFill>
        <p:spPr>
          <a:xfrm>
            <a:off x="4857275" y="1704650"/>
            <a:ext cx="3764401" cy="30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closing, why should you care? </a:t>
            </a:r>
            <a:endParaRPr/>
          </a:p>
        </p:txBody>
      </p:sp>
      <p:pic>
        <p:nvPicPr>
          <p:cNvPr id="298" name="Google Shape;298;p35"/>
          <p:cNvPicPr preferRelativeResize="0"/>
          <p:nvPr/>
        </p:nvPicPr>
        <p:blipFill rotWithShape="1">
          <a:blip r:embed="rId3">
            <a:alphaModFix/>
          </a:blip>
          <a:srcRect l="6948" r="6524"/>
          <a:stretch/>
        </p:blipFill>
        <p:spPr>
          <a:xfrm>
            <a:off x="5394450" y="1460250"/>
            <a:ext cx="3070475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 rotWithShape="1">
          <a:blip r:embed="rId4">
            <a:alphaModFix/>
          </a:blip>
          <a:srcRect l="33573" r="36308"/>
          <a:stretch/>
        </p:blipFill>
        <p:spPr>
          <a:xfrm>
            <a:off x="3335635" y="1460250"/>
            <a:ext cx="1890611" cy="353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5"/>
          <p:cNvPicPr preferRelativeResize="0"/>
          <p:nvPr/>
        </p:nvPicPr>
        <p:blipFill rotWithShape="1">
          <a:blip r:embed="rId5">
            <a:alphaModFix/>
          </a:blip>
          <a:srcRect l="28143" r="29408"/>
          <a:stretch/>
        </p:blipFill>
        <p:spPr>
          <a:xfrm>
            <a:off x="1168997" y="1460250"/>
            <a:ext cx="1998428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348527" cy="298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3327" y="152400"/>
            <a:ext cx="223789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11425"/>
            <a:ext cx="4999625" cy="374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5275" y="1311425"/>
            <a:ext cx="3554375" cy="374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2400" y="152395"/>
            <a:ext cx="5234900" cy="276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context</a:t>
            </a:r>
            <a:endParaRPr/>
          </a:p>
        </p:txBody>
      </p:sp>
      <p:sp>
        <p:nvSpPr>
          <p:cNvPr id="155" name="Google Shape;155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/>
              <a:t>What do I mean by user experience? </a:t>
            </a:r>
            <a:endParaRPr sz="1600" i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What is it like to use a website, mobile app, or other digital product?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Is it easy? Intuitive? A smooth experience end-to-end?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Or is it confusing? Buggy? More frustrating than it’s worth?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As a tech company … how do you know? 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ways to measure a user experience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the user experience: </a:t>
            </a:r>
            <a:br>
              <a:rPr lang="en"/>
            </a:br>
            <a:r>
              <a:rPr lang="en"/>
              <a:t>User Funnel (AARRR)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Acquisition: </a:t>
            </a:r>
            <a:r>
              <a:rPr lang="en" sz="1600"/>
              <a:t>Are new users coming to your product (website, app, etc)?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/>
              <a:t>Activation: </a:t>
            </a:r>
            <a:r>
              <a:rPr lang="en" sz="1600"/>
              <a:t>Are new users converting?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/>
              <a:t>Retention: </a:t>
            </a:r>
            <a:r>
              <a:rPr lang="en" sz="1600"/>
              <a:t>Are users coming back?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/>
              <a:t>Referral: </a:t>
            </a:r>
            <a:r>
              <a:rPr lang="en" sz="1600"/>
              <a:t>Are users helping to attract more users?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b="1"/>
              <a:t>Revenue: </a:t>
            </a:r>
            <a:r>
              <a:rPr lang="en" sz="1600"/>
              <a:t>Are users upgrading or spending more money? 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measure effort?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care about effort? </a:t>
            </a: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10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For tech companies, the user experience on your product can make or break your business.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178" name="Google Shape;178;p20"/>
          <p:cNvSpPr txBox="1">
            <a:spLocks noGrp="1"/>
          </p:cNvSpPr>
          <p:nvPr>
            <p:ph type="body" idx="2"/>
          </p:nvPr>
        </p:nvSpPr>
        <p:spPr>
          <a:xfrm>
            <a:off x="1260425" y="2571750"/>
            <a:ext cx="3891000" cy="103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Lost revenue: 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Friction can drive customers to your competition or other options. </a:t>
            </a:r>
            <a:endParaRPr sz="1600"/>
          </a:p>
        </p:txBody>
      </p:sp>
      <p:sp>
        <p:nvSpPr>
          <p:cNvPr id="179" name="Google Shape;179;p20"/>
          <p:cNvSpPr txBox="1"/>
          <p:nvPr/>
        </p:nvSpPr>
        <p:spPr>
          <a:xfrm>
            <a:off x="1260425" y="3515525"/>
            <a:ext cx="3891000" cy="9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Lato"/>
              <a:buChar char="●"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Higher costs: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bad online experience can result in more calls or contact.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3000" y="1261675"/>
            <a:ext cx="1896350" cy="353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706" y="1261675"/>
            <a:ext cx="1633019" cy="353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975" y="1683050"/>
            <a:ext cx="3675475" cy="245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care about effort? </a:t>
            </a:r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Effort can also be a leading indicator of: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Abandonment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Contact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Low feedback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Lower return rate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Fewer new users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Client or customer churn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1082</Words>
  <Application>Microsoft Office PowerPoint</Application>
  <PresentationFormat>On-screen Show (16:9)</PresentationFormat>
  <Paragraphs>133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Lato</vt:lpstr>
      <vt:lpstr>Montserrat</vt:lpstr>
      <vt:lpstr>Focus</vt:lpstr>
      <vt:lpstr>Measuring the User Experience and the Impact of Effort on Business Outcomes </vt:lpstr>
      <vt:lpstr>Agenda: Typical ways to measure user experience  Why measure effort How to measure effort What can effort tell you  What to do with this information </vt:lpstr>
      <vt:lpstr>PowerPoint Presentation</vt:lpstr>
      <vt:lpstr>Setting context</vt:lpstr>
      <vt:lpstr>Typical ways to measure a user experience</vt:lpstr>
      <vt:lpstr>Measuring the user experience:  User Funnel (AARRR) </vt:lpstr>
      <vt:lpstr>Why measure effort?</vt:lpstr>
      <vt:lpstr>Why do we care about effort? </vt:lpstr>
      <vt:lpstr>Why do we care about effort? </vt:lpstr>
      <vt:lpstr>How to measure effort?</vt:lpstr>
      <vt:lpstr>Collect User Feedback </vt:lpstr>
      <vt:lpstr>What else can be a signal of effort? </vt:lpstr>
      <vt:lpstr>Blockers </vt:lpstr>
      <vt:lpstr>Possibly blocked</vt:lpstr>
      <vt:lpstr>Extra steps</vt:lpstr>
      <vt:lpstr>Not all friction feels the same</vt:lpstr>
      <vt:lpstr>Human Learning + Machine Learning</vt:lpstr>
      <vt:lpstr>How can you impact the business?</vt:lpstr>
      <vt:lpstr>Can you improve the User Experience?</vt:lpstr>
      <vt:lpstr>Can you avoid effort?</vt:lpstr>
      <vt:lpstr>Can you avoid effort?</vt:lpstr>
      <vt:lpstr>Can you avoid effort?</vt:lpstr>
      <vt:lpstr>In closing, why should you care?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Maggie Wolff</cp:lastModifiedBy>
  <cp:revision>1</cp:revision>
  <dcterms:modified xsi:type="dcterms:W3CDTF">2024-06-07T20:30:17Z</dcterms:modified>
</cp:coreProperties>
</file>